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6" autoAdjust="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uk-UA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25.11.2017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7020272" y="4437112"/>
            <a:ext cx="1981200" cy="2240136"/>
          </a:xfrm>
        </p:spPr>
        <p:txBody>
          <a:bodyPr>
            <a:normAutofit/>
          </a:bodyPr>
          <a:lstStyle/>
          <a:p>
            <a:r>
              <a:rPr lang="uk-UA" sz="1600" dirty="0" smtClean="0"/>
              <a:t>Загальна характеристика</a:t>
            </a:r>
            <a:endParaRPr lang="uk-UA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060848"/>
            <a:ext cx="6324600" cy="1828800"/>
          </a:xfrm>
        </p:spPr>
        <p:txBody>
          <a:bodyPr/>
          <a:lstStyle/>
          <a:p>
            <a:r>
              <a:rPr lang="uk-UA" sz="7200" b="1" cap="none" spc="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Світовий </a:t>
            </a:r>
            <a:r>
              <a:rPr lang="uk-UA" sz="72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банк</a:t>
            </a:r>
            <a:endParaRPr lang="uk-UA" sz="72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5199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3" y="2060848"/>
            <a:ext cx="9144000" cy="390951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Членство</a:t>
            </a:r>
          </a:p>
        </p:txBody>
      </p:sp>
    </p:spTree>
    <p:extLst>
      <p:ext uri="{BB962C8B-B14F-4D97-AF65-F5344CB8AC3E}">
        <p14:creationId xmlns:p14="http://schemas.microsoft.com/office/powerpoint/2010/main" val="3012283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5" cy="4497679"/>
          </a:xfrm>
        </p:spPr>
        <p:txBody>
          <a:bodyPr/>
          <a:lstStyle/>
          <a:p>
            <a:pPr marL="45720" indent="0">
              <a:buNone/>
            </a:pPr>
            <a:r>
              <a:rPr lang="uk-UA" dirty="0" err="1"/>
              <a:t>Найпріоритетнішими</a:t>
            </a:r>
            <a:r>
              <a:rPr lang="uk-UA" dirty="0"/>
              <a:t> завданнями, установлюваними в рамках здійснюваних Банком програм, є забезпечення стійкого соціального розвитку, розвиток людського потенціалу й підвищення ефективності керування економікою, причому усе більше уваги приділяється залученню різних верств населення до рішення завдань розвитку, удосконалюванню керування й інституціональному будівництву.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Соціальний </a:t>
            </a:r>
            <a:r>
              <a:rPr lang="uk-UA" dirty="0" smtClean="0"/>
              <a:t>напрям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485" y="3909528"/>
            <a:ext cx="4141986" cy="26126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09528"/>
            <a:ext cx="4139503" cy="261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019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1" cy="50405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dirty="0"/>
              <a:t>До Світового Банку Україна вступила в 1992 році (водночас із вступом до МВФ); вона є членом всіх його структур — МБРР, МФК, МАР і БАГІ. Серед міжнародних кредитно-фінансових організацій Міжнародний банк реконструкції та розвитку є другим, після МВФ, кредитором України; його частка становить 32,8 % всіх позичок. При цьому спостерігається тенденція зростання частки кредитів МБРР за рахунок зменшення частки МВФ.</a:t>
            </a:r>
          </a:p>
          <a:p>
            <a:pPr marL="45720" indent="0">
              <a:buNone/>
            </a:pPr>
            <a:r>
              <a:rPr lang="uk-UA" dirty="0"/>
              <a:t>За цільовим призначенням кредити МБРР поділяються на 4 групи: </a:t>
            </a:r>
            <a:endParaRPr lang="uk-UA" dirty="0" smtClean="0"/>
          </a:p>
          <a:p>
            <a:r>
              <a:rPr lang="uk-UA" dirty="0" smtClean="0"/>
              <a:t>інституційні;</a:t>
            </a:r>
          </a:p>
          <a:p>
            <a:r>
              <a:rPr lang="uk-UA" dirty="0" smtClean="0"/>
              <a:t>реабілітаційні;</a:t>
            </a:r>
          </a:p>
          <a:p>
            <a:r>
              <a:rPr lang="uk-UA" dirty="0" smtClean="0"/>
              <a:t>на </a:t>
            </a:r>
            <a:r>
              <a:rPr lang="uk-UA" dirty="0"/>
              <a:t>розвиток певної галузі </a:t>
            </a:r>
            <a:r>
              <a:rPr lang="uk-UA" dirty="0" smtClean="0"/>
              <a:t>економіки.</a:t>
            </a:r>
            <a:endParaRPr lang="uk-UA" dirty="0"/>
          </a:p>
          <a:p>
            <a:pPr marL="4572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Співробітництво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банку і </a:t>
            </a:r>
            <a:r>
              <a:rPr lang="ru-RU" dirty="0" err="1" smtClean="0"/>
              <a:t>України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4293096"/>
            <a:ext cx="3456385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300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07504" y="1628800"/>
            <a:ext cx="8928991" cy="504056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dirty="0"/>
              <a:t>В </a:t>
            </a:r>
            <a:r>
              <a:rPr lang="ru-RU" dirty="0" err="1"/>
              <a:t>структурі</a:t>
            </a:r>
            <a:r>
              <a:rPr lang="ru-RU" dirty="0"/>
              <a:t> </a:t>
            </a:r>
            <a:r>
              <a:rPr lang="ru-RU" dirty="0" err="1"/>
              <a:t>позик</a:t>
            </a:r>
            <a:r>
              <a:rPr lang="ru-RU" dirty="0"/>
              <a:t> СБ </a:t>
            </a:r>
            <a:r>
              <a:rPr lang="ru-RU" dirty="0" err="1"/>
              <a:t>значне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посідають</a:t>
            </a:r>
            <a:r>
              <a:rPr lang="ru-RU" dirty="0"/>
              <a:t> </a:t>
            </a:r>
            <a:r>
              <a:rPr lang="ru-RU" dirty="0" err="1"/>
              <a:t>позики</a:t>
            </a:r>
            <a:r>
              <a:rPr lang="ru-RU" dirty="0"/>
              <a:t> на </a:t>
            </a:r>
            <a:r>
              <a:rPr lang="ru-RU" dirty="0" err="1"/>
              <a:t>структурну</a:t>
            </a:r>
            <a:r>
              <a:rPr lang="ru-RU" dirty="0"/>
              <a:t> </a:t>
            </a:r>
            <a:r>
              <a:rPr lang="ru-RU" dirty="0" err="1"/>
              <a:t>перебудову</a:t>
            </a:r>
            <a:r>
              <a:rPr lang="ru-RU" dirty="0"/>
              <a:t> й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паливно-енергетичної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300 млн дол. </a:t>
            </a:r>
            <a:r>
              <a:rPr lang="ru-RU" dirty="0" err="1"/>
              <a:t>виділяється</a:t>
            </a:r>
            <a:r>
              <a:rPr lang="ru-RU" dirty="0"/>
              <a:t> на </a:t>
            </a:r>
            <a:r>
              <a:rPr lang="ru-RU" dirty="0" err="1"/>
              <a:t>реструктуризацію</a:t>
            </a:r>
            <a:r>
              <a:rPr lang="ru-RU" dirty="0"/>
              <a:t> </a:t>
            </a:r>
            <a:r>
              <a:rPr lang="ru-RU" dirty="0" err="1"/>
              <a:t>вугільної</a:t>
            </a:r>
            <a:r>
              <a:rPr lang="ru-RU" dirty="0"/>
              <a:t> </a:t>
            </a:r>
            <a:r>
              <a:rPr lang="ru-RU" dirty="0" err="1"/>
              <a:t>промисловості</a:t>
            </a:r>
            <a:r>
              <a:rPr lang="ru-RU" dirty="0"/>
              <a:t>. Проект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закриття</a:t>
            </a:r>
            <a:r>
              <a:rPr lang="ru-RU" dirty="0"/>
              <a:t> </a:t>
            </a:r>
            <a:r>
              <a:rPr lang="ru-RU" dirty="0" err="1"/>
              <a:t>нерентабельних</a:t>
            </a:r>
            <a:r>
              <a:rPr lang="ru-RU" dirty="0"/>
              <a:t> шахт та </a:t>
            </a:r>
            <a:r>
              <a:rPr lang="ru-RU" dirty="0" err="1"/>
              <a:t>переобладнання</a:t>
            </a:r>
            <a:r>
              <a:rPr lang="ru-RU" dirty="0"/>
              <a:t> </a:t>
            </a:r>
            <a:r>
              <a:rPr lang="ru-RU" dirty="0" err="1"/>
              <a:t>перспективних</a:t>
            </a:r>
            <a:r>
              <a:rPr lang="ru-RU" dirty="0"/>
              <a:t>. Кредит на </a:t>
            </a:r>
            <a:r>
              <a:rPr lang="ru-RU" dirty="0" err="1"/>
              <a:t>цей</a:t>
            </a:r>
            <a:r>
              <a:rPr lang="ru-RU" dirty="0"/>
              <a:t> проект </a:t>
            </a:r>
            <a:r>
              <a:rPr lang="ru-RU" dirty="0" err="1"/>
              <a:t>виділяється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траншами по 150 млн дол. </a:t>
            </a:r>
            <a:r>
              <a:rPr lang="ru-RU" dirty="0" err="1"/>
              <a:t>кожний</a:t>
            </a:r>
            <a:r>
              <a:rPr lang="ru-RU" dirty="0"/>
              <a:t>. Перший транш одержано </a:t>
            </a:r>
            <a:r>
              <a:rPr lang="ru-RU" dirty="0" err="1"/>
              <a:t>наприкінці</a:t>
            </a:r>
            <a:r>
              <a:rPr lang="ru-RU" dirty="0"/>
              <a:t> 1996 року, </a:t>
            </a:r>
            <a:r>
              <a:rPr lang="ru-RU" dirty="0" err="1"/>
              <a:t>кошти</a:t>
            </a:r>
            <a:r>
              <a:rPr lang="ru-RU" dirty="0"/>
              <a:t> другого — в 1999 </a:t>
            </a:r>
            <a:r>
              <a:rPr lang="ru-RU" dirty="0" err="1" smtClean="0"/>
              <a:t>році.Проект</a:t>
            </a:r>
            <a:r>
              <a:rPr lang="ru-RU" dirty="0" smtClean="0"/>
              <a:t> </a:t>
            </a:r>
            <a:r>
              <a:rPr lang="ru-RU" dirty="0" err="1"/>
              <a:t>реструктуризації</a:t>
            </a:r>
            <a:r>
              <a:rPr lang="ru-RU" dirty="0"/>
              <a:t> </a:t>
            </a:r>
            <a:r>
              <a:rPr lang="ru-RU" dirty="0" err="1"/>
              <a:t>сільського</a:t>
            </a:r>
            <a:r>
              <a:rPr lang="ru-RU" dirty="0"/>
              <a:t> </a:t>
            </a:r>
            <a:r>
              <a:rPr lang="ru-RU" dirty="0" err="1"/>
              <a:t>господарства</a:t>
            </a:r>
            <a:r>
              <a:rPr lang="ru-RU" dirty="0"/>
              <a:t> </a:t>
            </a:r>
            <a:r>
              <a:rPr lang="ru-RU" dirty="0" err="1"/>
              <a:t>передбачає</a:t>
            </a:r>
            <a:r>
              <a:rPr lang="ru-RU" dirty="0"/>
              <a:t> </a:t>
            </a:r>
            <a:r>
              <a:rPr lang="ru-RU" dirty="0" err="1"/>
              <a:t>запровадження</a:t>
            </a:r>
            <a:r>
              <a:rPr lang="ru-RU" dirty="0"/>
              <a:t> </a:t>
            </a:r>
            <a:r>
              <a:rPr lang="ru-RU" dirty="0" err="1"/>
              <a:t>ринкових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в </a:t>
            </a:r>
            <a:r>
              <a:rPr lang="ru-RU" dirty="0" err="1"/>
              <a:t>агропромисловому</a:t>
            </a:r>
            <a:r>
              <a:rPr lang="ru-RU" dirty="0"/>
              <a:t> </a:t>
            </a:r>
            <a:r>
              <a:rPr lang="ru-RU" dirty="0" err="1"/>
              <a:t>комплексі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впорядкування</a:t>
            </a:r>
            <a:r>
              <a:rPr lang="ru-RU" dirty="0"/>
              <a:t> </a:t>
            </a:r>
            <a:r>
              <a:rPr lang="ru-RU" dirty="0" err="1"/>
              <a:t>користування</a:t>
            </a:r>
            <a:r>
              <a:rPr lang="ru-RU" dirty="0"/>
              <a:t> землею. Кредит на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траншами, </a:t>
            </a:r>
            <a:r>
              <a:rPr lang="ru-RU" dirty="0" err="1"/>
              <a:t>вже</a:t>
            </a:r>
            <a:r>
              <a:rPr lang="ru-RU" dirty="0"/>
              <a:t> одержано в 1996 і 1998 роках.</a:t>
            </a:r>
          </a:p>
          <a:p>
            <a:pPr marL="4572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Співробітництво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банку і </a:t>
            </a:r>
            <a:r>
              <a:rPr lang="ru-RU" dirty="0" err="1"/>
              <a:t>України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069358"/>
            <a:ext cx="3456384" cy="17373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069358"/>
            <a:ext cx="3600400" cy="170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722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/>
          <a:lstStyle/>
          <a:p>
            <a:pPr marL="45720" indent="0" algn="r">
              <a:buNone/>
            </a:pPr>
            <a:endParaRPr lang="uk-UA" dirty="0" smtClean="0"/>
          </a:p>
          <a:p>
            <a:pPr marL="45720" indent="0" algn="r">
              <a:buNone/>
            </a:pPr>
            <a:endParaRPr lang="uk-UA" dirty="0"/>
          </a:p>
          <a:p>
            <a:pPr marL="45720" indent="0" algn="r">
              <a:buNone/>
            </a:pPr>
            <a:endParaRPr lang="uk-UA" dirty="0" smtClean="0"/>
          </a:p>
          <a:p>
            <a:pPr marL="45720" indent="0" algn="ctr">
              <a:buNone/>
            </a:pPr>
            <a:r>
              <a:rPr lang="uk-UA" sz="3600" dirty="0" smtClean="0"/>
              <a:t>Виконали:</a:t>
            </a:r>
          </a:p>
          <a:p>
            <a:pPr marL="45720" indent="0" algn="ctr">
              <a:buNone/>
            </a:pPr>
            <a:r>
              <a:rPr lang="uk-UA" sz="3600" dirty="0" smtClean="0"/>
              <a:t>Студенти групи СЗ-11</a:t>
            </a:r>
          </a:p>
          <a:p>
            <a:pPr marL="45720" indent="0" algn="ctr">
              <a:buNone/>
            </a:pPr>
            <a:r>
              <a:rPr lang="uk-UA" sz="3600" dirty="0" smtClean="0"/>
              <a:t>Ігнатенко А. </a:t>
            </a:r>
          </a:p>
          <a:p>
            <a:pPr marL="45720" indent="0" algn="ctr">
              <a:buNone/>
            </a:pPr>
            <a:r>
              <a:rPr lang="uk-UA" sz="3600" dirty="0" smtClean="0"/>
              <a:t>Павук О.</a:t>
            </a:r>
            <a:endParaRPr lang="uk-UA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увагу!!!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2952328" cy="195591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797152"/>
            <a:ext cx="3168352" cy="188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784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 smtClean="0"/>
              <a:t>Загальна характеристика</a:t>
            </a:r>
          </a:p>
          <a:p>
            <a:r>
              <a:rPr lang="uk-UA" sz="3200" dirty="0"/>
              <a:t>Історія створення і розвитку</a:t>
            </a:r>
          </a:p>
          <a:p>
            <a:r>
              <a:rPr lang="uk-UA" sz="3200" dirty="0"/>
              <a:t>Цілі та завдання</a:t>
            </a:r>
          </a:p>
          <a:p>
            <a:r>
              <a:rPr lang="uk-UA" sz="3200" dirty="0"/>
              <a:t>Членство</a:t>
            </a:r>
          </a:p>
          <a:p>
            <a:r>
              <a:rPr lang="uk-UA" sz="3200" dirty="0" smtClean="0"/>
              <a:t>Соціальний напрям</a:t>
            </a:r>
          </a:p>
          <a:p>
            <a:r>
              <a:rPr lang="ru-RU" sz="3200" dirty="0" err="1"/>
              <a:t>Співробітництво</a:t>
            </a:r>
            <a:r>
              <a:rPr lang="ru-RU" sz="3200" dirty="0"/>
              <a:t> </a:t>
            </a:r>
            <a:r>
              <a:rPr lang="ru-RU" sz="3200" dirty="0" err="1"/>
              <a:t>Світового</a:t>
            </a:r>
            <a:r>
              <a:rPr lang="ru-RU" sz="3200" dirty="0"/>
              <a:t> банку і </a:t>
            </a:r>
            <a:r>
              <a:rPr lang="ru-RU" sz="3200" dirty="0" err="1"/>
              <a:t>України</a:t>
            </a:r>
            <a:endParaRPr lang="ru-RU" sz="3200" dirty="0"/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dirty="0" smtClean="0"/>
              <a:t>ПЛАН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1615913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/>
              <a:t>Банк, що надав у 2002 фінансовому році країнам-клієнтам позики на загальну суму 19,5 млрд дол. США, у цей час здійснює свою діяльність більш ніж в 100 країнах, що розвиваються, здійснюючи фінансову й консультаційну допомогу з метою підвищення рівня життя й поліпшення життя найбіднішого населення. Банк розробляє стратегії допомоги для кожної зі своїх країн-клієнтів у співробітництві з державними органами, неурядовими організаціями й приватним сектором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Загальна </a:t>
            </a:r>
            <a:r>
              <a:rPr lang="uk-UA" dirty="0" smtClean="0"/>
              <a:t>характеристика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4226768"/>
            <a:ext cx="3168352" cy="234764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92" y="4579872"/>
            <a:ext cx="5170704" cy="198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54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65870" y="1556792"/>
            <a:ext cx="8784976" cy="3816424"/>
          </a:xfrm>
        </p:spPr>
        <p:txBody>
          <a:bodyPr/>
          <a:lstStyle/>
          <a:p>
            <a:pPr marL="45720" indent="0">
              <a:buNone/>
            </a:pPr>
            <a:r>
              <a:rPr lang="uk-UA" dirty="0"/>
              <a:t>Світовий банк відрізняється від Групи Світового банку тим, що до Світового банку входять лише дві інституції </a:t>
            </a:r>
            <a:r>
              <a:rPr lang="uk-UA" dirty="0" smtClean="0"/>
              <a:t>—</a:t>
            </a:r>
          </a:p>
          <a:p>
            <a:r>
              <a:rPr lang="uk-UA" dirty="0"/>
              <a:t> Міжнародний банк реконструкції та розвитку (МБРР) </a:t>
            </a:r>
            <a:endParaRPr lang="uk-UA" dirty="0"/>
          </a:p>
          <a:p>
            <a:r>
              <a:rPr lang="uk-UA" dirty="0"/>
              <a:t> Міжнародна асоціація </a:t>
            </a:r>
            <a:r>
              <a:rPr lang="uk-UA" dirty="0" smtClean="0"/>
              <a:t>розвитку</a:t>
            </a:r>
            <a:r>
              <a:rPr lang="uk-UA" dirty="0"/>
              <a:t> (МАР</a:t>
            </a:r>
            <a:r>
              <a:rPr lang="uk-UA" dirty="0" smtClean="0"/>
              <a:t>)</a:t>
            </a:r>
          </a:p>
          <a:p>
            <a:pPr marL="45720" indent="0">
              <a:buNone/>
            </a:pPr>
            <a:r>
              <a:rPr lang="uk-UA" dirty="0"/>
              <a:t>В</a:t>
            </a:r>
            <a:r>
              <a:rPr lang="uk-UA" dirty="0" smtClean="0"/>
              <a:t> </a:t>
            </a:r>
            <a:r>
              <a:rPr lang="uk-UA" dirty="0"/>
              <a:t>той час як до Групи Світового банку входять, крім двох названих, ще три </a:t>
            </a:r>
            <a:r>
              <a:rPr lang="uk-UA" dirty="0" smtClean="0"/>
              <a:t>інституції: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Міжнародна фінансова корпорація</a:t>
            </a:r>
            <a:r>
              <a:rPr lang="uk-UA" dirty="0"/>
              <a:t> </a:t>
            </a:r>
            <a:r>
              <a:rPr lang="uk-UA" dirty="0" smtClean="0"/>
              <a:t>(МФК)</a:t>
            </a:r>
          </a:p>
          <a:p>
            <a:pPr>
              <a:buFont typeface="Wingdings" pitchFamily="2" charset="2"/>
              <a:buChar char="ü"/>
            </a:pPr>
            <a:r>
              <a:rPr lang="uk-UA" dirty="0"/>
              <a:t> Багатостороння агенція з гарантій інвестицій (</a:t>
            </a:r>
            <a:r>
              <a:rPr lang="uk-UA" dirty="0" smtClean="0"/>
              <a:t>БАГІ)</a:t>
            </a:r>
          </a:p>
          <a:p>
            <a:pPr>
              <a:buFont typeface="Wingdings" pitchFamily="2" charset="2"/>
              <a:buChar char="ü"/>
            </a:pPr>
            <a:r>
              <a:rPr lang="uk-UA" dirty="0" smtClean="0"/>
              <a:t>Міжнародний </a:t>
            </a:r>
            <a:r>
              <a:rPr lang="uk-UA" dirty="0"/>
              <a:t>центр з урегулювання інвестиційних спорів (МЦУІС).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Загальна характеристика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744578"/>
            <a:ext cx="4101028" cy="186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6479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07504" y="1628800"/>
            <a:ext cx="8856983" cy="4497679"/>
          </a:xfrm>
        </p:spPr>
        <p:txBody>
          <a:bodyPr/>
          <a:lstStyle/>
          <a:p>
            <a:pPr marL="45720" indent="0">
              <a:buNone/>
            </a:pP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банку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розпочато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 </a:t>
            </a:r>
            <a:r>
              <a:rPr lang="ru-RU" dirty="0" err="1"/>
              <a:t>Бреттон-Вудської</a:t>
            </a:r>
            <a:r>
              <a:rPr lang="ru-RU" dirty="0"/>
              <a:t> </a:t>
            </a:r>
            <a:r>
              <a:rPr lang="ru-RU" dirty="0" err="1"/>
              <a:t>Конференції</a:t>
            </a:r>
            <a:r>
              <a:rPr lang="ru-RU" dirty="0"/>
              <a:t> про </a:t>
            </a:r>
            <a:r>
              <a:rPr lang="ru-RU" dirty="0" err="1"/>
              <a:t>заснування</a:t>
            </a:r>
            <a:r>
              <a:rPr lang="ru-RU" dirty="0"/>
              <a:t> МБРР </a:t>
            </a:r>
            <a:r>
              <a:rPr lang="ru-RU" dirty="0" err="1"/>
              <a:t>водночас</a:t>
            </a:r>
            <a:r>
              <a:rPr lang="ru-RU" dirty="0"/>
              <a:t> з МВФ. </a:t>
            </a:r>
            <a:r>
              <a:rPr lang="ru-RU" dirty="0" err="1"/>
              <a:t>Ці</a:t>
            </a:r>
            <a:r>
              <a:rPr lang="ru-RU" dirty="0"/>
              <a:t> два </a:t>
            </a:r>
            <a:r>
              <a:rPr lang="ru-RU" dirty="0" err="1"/>
              <a:t>інститути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зв’язані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за </a:t>
            </a: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цілями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організаційно</a:t>
            </a:r>
            <a:r>
              <a:rPr lang="ru-RU" dirty="0"/>
              <a:t>. Так, членом МБРР </a:t>
            </a:r>
            <a:r>
              <a:rPr lang="ru-RU" dirty="0" err="1"/>
              <a:t>може</a:t>
            </a:r>
            <a:r>
              <a:rPr lang="ru-RU" dirty="0"/>
              <a:t> стати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учасник</a:t>
            </a:r>
            <a:r>
              <a:rPr lang="ru-RU" dirty="0"/>
              <a:t> МВФ. Структурно вони </a:t>
            </a:r>
            <a:r>
              <a:rPr lang="ru-RU" dirty="0" err="1"/>
              <a:t>обидва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</a:t>
            </a:r>
            <a:r>
              <a:rPr lang="ru-RU" dirty="0" err="1"/>
              <a:t>системи</a:t>
            </a:r>
            <a:r>
              <a:rPr lang="ru-RU" dirty="0"/>
              <a:t> ООН.</a:t>
            </a:r>
          </a:p>
          <a:p>
            <a:pPr marL="45720" indent="0">
              <a:buNone/>
            </a:pPr>
            <a:r>
              <a:rPr lang="ru-RU" dirty="0"/>
              <a:t>На перших </a:t>
            </a:r>
            <a:r>
              <a:rPr lang="ru-RU" dirty="0" err="1"/>
              <a:t>етапах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1945 по 1968 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Світовий</a:t>
            </a:r>
            <a:r>
              <a:rPr lang="ru-RU" dirty="0"/>
              <a:t> банк не </a:t>
            </a:r>
            <a:r>
              <a:rPr lang="ru-RU" dirty="0" err="1"/>
              <a:t>здійснював</a:t>
            </a:r>
            <a:r>
              <a:rPr lang="ru-RU" dirty="0"/>
              <a:t> активного </a:t>
            </a:r>
            <a:r>
              <a:rPr lang="ru-RU" dirty="0" err="1"/>
              <a:t>кредитування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підвищених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до </a:t>
            </a:r>
            <a:r>
              <a:rPr lang="ru-RU" dirty="0" err="1" smtClean="0"/>
              <a:t>позичальників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Історія створення і </a:t>
            </a:r>
            <a:r>
              <a:rPr lang="uk-UA" dirty="0" smtClean="0"/>
              <a:t>розвитку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133" y="4293096"/>
            <a:ext cx="3653089" cy="230425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20" y="4512910"/>
            <a:ext cx="4752528" cy="208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7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uk-UA" dirty="0"/>
              <a:t>Спочатку діяльність МБРР була пов’язана з кредитуванням розвинутих країн, в першу чергу європейських, що постраждали під час Другої світової </a:t>
            </a:r>
            <a:r>
              <a:rPr lang="uk-UA" dirty="0" smtClean="0"/>
              <a:t>війни.</a:t>
            </a:r>
            <a:r>
              <a:rPr lang="uk-UA" dirty="0"/>
              <a:t> В 1968—1980 рр.. діяльність Світового банку була спрямована на допомогу країнам, що розвиваються. Збільшувалися обсяги та структура наданих кредитів, охоплюючи різні галузі економіки від інфраструктури до вирішення соціальних питань.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Історія створення і розвитку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936398"/>
            <a:ext cx="3901479" cy="259961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925726"/>
            <a:ext cx="4176464" cy="2610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770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484784"/>
            <a:ext cx="9150147" cy="53732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Президенти Світового </a:t>
            </a:r>
            <a:r>
              <a:rPr lang="uk-UA" b="1" dirty="0" smtClean="0"/>
              <a:t>банку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0975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5" cy="3600399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uk-UA" dirty="0"/>
              <a:t>Цілі розвитку тисячоліття повинні бути досягнуті до 2015 року і включають в себе наступні:</a:t>
            </a:r>
          </a:p>
          <a:p>
            <a:r>
              <a:rPr lang="uk-UA" dirty="0"/>
              <a:t>ліквідація бідності і голоду;</a:t>
            </a:r>
          </a:p>
          <a:p>
            <a:r>
              <a:rPr lang="uk-UA" dirty="0"/>
              <a:t>забезпечення загальної початкової освіти;</a:t>
            </a:r>
          </a:p>
          <a:p>
            <a:r>
              <a:rPr lang="uk-UA" dirty="0"/>
              <a:t>заохочення рівності чоловіків і жінок та розширення прав і можливостей жінок;</a:t>
            </a:r>
          </a:p>
          <a:p>
            <a:r>
              <a:rPr lang="uk-UA" dirty="0"/>
              <a:t>скорочення дитячої смертності;</a:t>
            </a:r>
          </a:p>
          <a:p>
            <a:r>
              <a:rPr lang="uk-UA" dirty="0"/>
              <a:t>поліпшення охорони материнства;</a:t>
            </a:r>
          </a:p>
          <a:p>
            <a:r>
              <a:rPr lang="uk-UA" dirty="0"/>
              <a:t>боротьба з ВІЛ/</a:t>
            </a:r>
            <a:r>
              <a:rPr lang="uk-UA" dirty="0" err="1"/>
              <a:t>СНІДом</a:t>
            </a:r>
            <a:r>
              <a:rPr lang="uk-UA" dirty="0"/>
              <a:t>, малярією та іншими захворюваннями;</a:t>
            </a:r>
          </a:p>
          <a:p>
            <a:r>
              <a:rPr lang="uk-UA" dirty="0"/>
              <a:t>забезпечення сталого розвитку навколишнього середовища;</a:t>
            </a:r>
          </a:p>
          <a:p>
            <a:r>
              <a:rPr lang="uk-UA" dirty="0"/>
              <a:t>формування глобального партнерства в цілях розвитку.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Цілі та </a:t>
            </a:r>
            <a:r>
              <a:rPr lang="uk-UA" dirty="0" smtClean="0"/>
              <a:t>завдання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194424"/>
            <a:ext cx="4189834" cy="159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943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5" cy="4497679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uk-UA" dirty="0"/>
              <a:t>Співвласниками Світового банку є 187 країн-членів, інтереси яких представляють Раду керуючих і Раду директорів, що перебуває у Вашингтоні. Країни-члени є акціонерами Світового банку, що володіють правом приймати остаточне </a:t>
            </a:r>
            <a:r>
              <a:rPr lang="uk-UA" dirty="0" err="1" smtClean="0"/>
              <a:t>рішення.Умовою</a:t>
            </a:r>
            <a:r>
              <a:rPr lang="uk-UA" dirty="0" smtClean="0"/>
              <a:t> </a:t>
            </a:r>
            <a:r>
              <a:rPr lang="uk-UA" dirty="0"/>
              <a:t>членства в Світовому банку є членство в Міжнародному валютному фонді, тобто кожна </a:t>
            </a:r>
            <a:r>
              <a:rPr lang="uk-UA" dirty="0" err="1"/>
              <a:t>країна-член </a:t>
            </a:r>
            <a:r>
              <a:rPr lang="uk-UA" dirty="0"/>
              <a:t>МБРР повинна спершу стати членом Міжнародного валютного фонду. Тільки ті країни, які є членами МБРР, можуть бути членами інших організацій, що входять до Групи Світового банку.</a:t>
            </a:r>
          </a:p>
          <a:p>
            <a:pPr marL="45720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Членство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4428044"/>
            <a:ext cx="3810000" cy="2286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556" y="4437112"/>
            <a:ext cx="3068960" cy="230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170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ітка">
  <a:themeElements>
    <a:clrScheme name="Сі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і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і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71</TotalTime>
  <Words>305</Words>
  <Application>Microsoft Office PowerPoint</Application>
  <PresentationFormat>Екран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Сітка</vt:lpstr>
      <vt:lpstr>Світовий банк</vt:lpstr>
      <vt:lpstr>ПЛАН</vt:lpstr>
      <vt:lpstr>Загальна характеристика</vt:lpstr>
      <vt:lpstr>Загальна характеристика</vt:lpstr>
      <vt:lpstr>Історія створення і розвитку</vt:lpstr>
      <vt:lpstr>Історія створення і розвитку</vt:lpstr>
      <vt:lpstr>Президенти Світового банку</vt:lpstr>
      <vt:lpstr>Цілі та завдання</vt:lpstr>
      <vt:lpstr>Членство</vt:lpstr>
      <vt:lpstr>Членство</vt:lpstr>
      <vt:lpstr>Соціальний напрям</vt:lpstr>
      <vt:lpstr>Співробітництво Світового банку і України</vt:lpstr>
      <vt:lpstr>Співробітництво Світового банку і України</vt:lpstr>
      <vt:lpstr>Дякуємо за увагу!!!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User</cp:lastModifiedBy>
  <cp:revision>8</cp:revision>
  <dcterms:created xsi:type="dcterms:W3CDTF">2010-02-23T11:30:32Z</dcterms:created>
  <dcterms:modified xsi:type="dcterms:W3CDTF">2017-11-25T16:19:58Z</dcterms:modified>
</cp:coreProperties>
</file>